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"/>
  </p:notesMasterIdLst>
  <p:sldIdLst>
    <p:sldId id="256" r:id="rId2"/>
  </p:sldIdLst>
  <p:sldSz cx="25203150" cy="36004500"/>
  <p:notesSz cx="6858000" cy="9144000"/>
  <p:defaultTextStyle>
    <a:defPPr>
      <a:defRPr lang="bg-BG"/>
    </a:defPPr>
    <a:lvl1pPr algn="l" defTabSz="3495675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747838" indent="-1290638" algn="l" defTabSz="3495675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3495675" indent="-2581275" algn="l" defTabSz="3495675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5245100" indent="-3873500" algn="l" defTabSz="3495675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6992938" indent="-5164138" algn="l" defTabSz="3495675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6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6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6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6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40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99"/>
    <a:srgbClr val="0000CC"/>
    <a:srgbClr val="0000FF"/>
    <a:srgbClr val="34411B"/>
    <a:srgbClr val="9B3937"/>
    <a:srgbClr val="FFFFCC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021" autoAdjust="0"/>
    <p:restoredTop sz="94434" autoAdjust="0"/>
  </p:normalViewPr>
  <p:slideViewPr>
    <p:cSldViewPr>
      <p:cViewPr>
        <p:scale>
          <a:sx n="60" d="100"/>
          <a:sy n="60" d="100"/>
        </p:scale>
        <p:origin x="-72" y="-72"/>
      </p:cViewPr>
      <p:guideLst>
        <p:guide orient="horz" pos="11340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349707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349707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6889AF8-894F-4412-B796-94C8416230AA}" type="datetimeFigureOut">
              <a:rPr lang="bg-BG"/>
              <a:pPr>
                <a:defRPr/>
              </a:pPr>
              <a:t>5.6.2018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49707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349707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58F6F17-B947-4FE1-A5B1-3D470510801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1447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bg-BG" b="1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3495675" fontAlgn="base">
              <a:spcBef>
                <a:spcPct val="0"/>
              </a:spcBef>
              <a:spcAft>
                <a:spcPct val="0"/>
              </a:spcAft>
            </a:pPr>
            <a:fld id="{6F76A074-7257-4F5C-9915-73BA02D24B87}" type="slidenum">
              <a:rPr lang="bg-BG">
                <a:cs typeface="Arial" charset="0"/>
              </a:rPr>
              <a:pPr defTabSz="3495675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bg-BG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6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236" y="11184734"/>
            <a:ext cx="21422678" cy="7717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473" y="20402550"/>
            <a:ext cx="1764220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7DBAF-7C45-402D-A4FE-EB018044C1F4}" type="datetimeFigureOut">
              <a:rPr lang="bg-BG"/>
              <a:pPr>
                <a:defRPr/>
              </a:pPr>
              <a:t>5.6.2018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E7076-5040-47E9-991A-F303B7A42C6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EDA5F-832F-4701-B3B2-E69D629FA8B0}" type="datetimeFigureOut">
              <a:rPr lang="bg-BG"/>
              <a:pPr>
                <a:defRPr/>
              </a:pPr>
              <a:t>5.6.2018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428D7-A2B8-46FB-BC8E-FC2A71ACE12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72284" y="1441852"/>
            <a:ext cx="5670709" cy="307205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157" y="1441852"/>
            <a:ext cx="16592074" cy="307205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66E7F-F9F5-4625-B88F-3F519858DE2E}" type="datetimeFigureOut">
              <a:rPr lang="bg-BG"/>
              <a:pPr>
                <a:defRPr/>
              </a:pPr>
              <a:t>5.6.2018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DD238-9A66-41AA-A3DF-9D010167CB0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79514-F497-453D-9526-256D4717F288}" type="datetimeFigureOut">
              <a:rPr lang="bg-BG"/>
              <a:pPr>
                <a:defRPr/>
              </a:pPr>
              <a:t>5.6.2018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B86B-AE93-4C10-8A87-504032C3AAF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875" y="23136228"/>
            <a:ext cx="21422678" cy="7150894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875" y="15260246"/>
            <a:ext cx="21422678" cy="7875982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79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58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37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16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39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C026F-9FA8-4516-8462-15AE986CF11E}" type="datetimeFigureOut">
              <a:rPr lang="bg-BG"/>
              <a:pPr>
                <a:defRPr/>
              </a:pPr>
              <a:t>5.6.2018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3FD3-6FB6-452D-BCF1-54F9BB3C0C7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0158" y="8401053"/>
            <a:ext cx="11131391" cy="23761306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11601" y="8401053"/>
            <a:ext cx="11131391" cy="23761306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8EA2D-F286-4C8E-B671-6D5F4B26FCCA}" type="datetimeFigureOut">
              <a:rPr lang="bg-BG"/>
              <a:pPr>
                <a:defRPr/>
              </a:pPr>
              <a:t>5.6.2018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C1CA1-76B4-45BE-A7E0-171CF645F3B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158" y="8059343"/>
            <a:ext cx="11135768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158" y="11418094"/>
            <a:ext cx="11135768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2852" y="8059343"/>
            <a:ext cx="11140142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2852" y="11418094"/>
            <a:ext cx="11140142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183A0-DEA5-4C99-A9FE-3C6893627261}" type="datetimeFigureOut">
              <a:rPr lang="bg-BG"/>
              <a:pPr>
                <a:defRPr/>
              </a:pPr>
              <a:t>5.6.2018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ACF14-3D13-4560-9552-A439AA847BE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7EBC8-3B70-41F2-AFE1-313528F5B4D5}" type="datetimeFigureOut">
              <a:rPr lang="bg-BG"/>
              <a:pPr>
                <a:defRPr/>
              </a:pPr>
              <a:t>5.6.2018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EC7BB-C80D-417E-B7ED-6BEA708BA2F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94A0A-23F3-4B17-B5BE-E1CFB4B2F4A1}" type="datetimeFigureOut">
              <a:rPr lang="bg-BG"/>
              <a:pPr>
                <a:defRPr/>
              </a:pPr>
              <a:t>5.6.2018 г.</a:t>
            </a:fld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8B18-9CA5-4237-A74E-21B53631867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159" y="1433512"/>
            <a:ext cx="8291663" cy="6100763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732" y="1433515"/>
            <a:ext cx="14089261" cy="30728843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159" y="7534278"/>
            <a:ext cx="8291663" cy="24628081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AAB6B-92AB-410D-A705-E7BFB01089AA}" type="datetimeFigureOut">
              <a:rPr lang="bg-BG"/>
              <a:pPr>
                <a:defRPr/>
              </a:pPr>
              <a:t>5.6.2018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A5A1-BCBF-4D84-8CEA-F1FEFE0B04F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994" y="25203150"/>
            <a:ext cx="15121890" cy="2975375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9994" y="3217069"/>
            <a:ext cx="15121890" cy="21602700"/>
          </a:xfrm>
        </p:spPr>
        <p:txBody>
          <a:bodyPr rtlCol="0">
            <a:normAutofit/>
          </a:bodyPr>
          <a:lstStyle>
            <a:lvl1pPr marL="0" indent="0">
              <a:buNone/>
              <a:defRPr sz="12200"/>
            </a:lvl1pPr>
            <a:lvl2pPr marL="1748790" indent="0">
              <a:buNone/>
              <a:defRPr sz="10700"/>
            </a:lvl2pPr>
            <a:lvl3pPr marL="3497580" indent="0">
              <a:buNone/>
              <a:defRPr sz="9200"/>
            </a:lvl3pPr>
            <a:lvl4pPr marL="5246370" indent="0">
              <a:buNone/>
              <a:defRPr sz="7700"/>
            </a:lvl4pPr>
            <a:lvl5pPr marL="6995160" indent="0">
              <a:buNone/>
              <a:defRPr sz="7700"/>
            </a:lvl5pPr>
            <a:lvl6pPr marL="8743950" indent="0">
              <a:buNone/>
              <a:defRPr sz="7700"/>
            </a:lvl6pPr>
            <a:lvl7pPr marL="10492740" indent="0">
              <a:buNone/>
              <a:defRPr sz="7700"/>
            </a:lvl7pPr>
            <a:lvl8pPr marL="12241530" indent="0">
              <a:buNone/>
              <a:defRPr sz="7700"/>
            </a:lvl8pPr>
            <a:lvl9pPr marL="13990320" indent="0">
              <a:buNone/>
              <a:defRPr sz="77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994" y="28178524"/>
            <a:ext cx="15121890" cy="4225526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1F5AD-C8C8-4184-890F-8328CF1AFC5F}" type="datetimeFigureOut">
              <a:rPr lang="bg-BG"/>
              <a:pPr>
                <a:defRPr/>
              </a:pPr>
              <a:t>5.6.2018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A0264-7E4F-456F-8939-F02C3E19C00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60475" y="1441450"/>
            <a:ext cx="226822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9758" tIns="174879" rIns="349758" bIns="1748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60475" y="8401050"/>
            <a:ext cx="22682200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9758" tIns="174879" rIns="349758" bIns="174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60475" y="33370838"/>
            <a:ext cx="5880100" cy="1917700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l" defTabSz="3497071" fontAlgn="auto">
              <a:spcBef>
                <a:spcPts val="0"/>
              </a:spcBef>
              <a:spcAft>
                <a:spcPts val="0"/>
              </a:spcAft>
              <a:defRPr sz="4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E2802F-D2D1-4930-8DA7-7363D0809B57}" type="datetimeFigureOut">
              <a:rPr lang="bg-BG"/>
              <a:pPr>
                <a:defRPr/>
              </a:pPr>
              <a:t>5.6.2018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10600" y="33370838"/>
            <a:ext cx="7981950" cy="1917700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ctr" defTabSz="3497071" fontAlgn="auto">
              <a:spcBef>
                <a:spcPts val="0"/>
              </a:spcBef>
              <a:spcAft>
                <a:spcPts val="0"/>
              </a:spcAft>
              <a:defRPr sz="4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62575" y="33370838"/>
            <a:ext cx="5880100" cy="1917700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r" defTabSz="3497071" fontAlgn="auto">
              <a:spcBef>
                <a:spcPts val="0"/>
              </a:spcBef>
              <a:spcAft>
                <a:spcPts val="0"/>
              </a:spcAft>
              <a:defRPr sz="4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43325D-2A81-4D5B-9BD7-9B629EAA406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3497263" rtl="0" fontAlgn="base">
        <a:spcBef>
          <a:spcPct val="0"/>
        </a:spcBef>
        <a:spcAft>
          <a:spcPct val="0"/>
        </a:spcAft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97263" rtl="0" fontAlgn="base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2pPr>
      <a:lvl3pPr algn="ctr" defTabSz="3497263" rtl="0" fontAlgn="base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3pPr>
      <a:lvl4pPr algn="ctr" defTabSz="3497263" rtl="0" fontAlgn="base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4pPr>
      <a:lvl5pPr algn="ctr" defTabSz="3497263" rtl="0" fontAlgn="base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5pPr>
      <a:lvl6pPr marL="457200" algn="ctr" defTabSz="3497263" rtl="0" fontAlgn="base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6pPr>
      <a:lvl7pPr marL="914400" algn="ctr" defTabSz="3497263" rtl="0" fontAlgn="base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7pPr>
      <a:lvl8pPr marL="1371600" algn="ctr" defTabSz="3497263" rtl="0" fontAlgn="base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8pPr>
      <a:lvl9pPr marL="1828800" algn="ctr" defTabSz="3497263" rtl="0" fontAlgn="base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9pPr>
    </p:titleStyle>
    <p:bodyStyle>
      <a:lvl1pPr marL="1311275" indent="-1311275" algn="l" defTabSz="3497263" rtl="0" fontAlgn="base">
        <a:spcBef>
          <a:spcPct val="20000"/>
        </a:spcBef>
        <a:spcAft>
          <a:spcPct val="0"/>
        </a:spcAft>
        <a:buFont typeface="Arial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625" indent="-1092200" algn="l" defTabSz="3497263" rtl="0" fontAlgn="base">
        <a:spcBef>
          <a:spcPct val="20000"/>
        </a:spcBef>
        <a:spcAft>
          <a:spcPct val="0"/>
        </a:spcAft>
        <a:buFont typeface="Arial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1975" indent="-873125" algn="l" defTabSz="3497263" rtl="0" fontAlgn="base">
        <a:spcBef>
          <a:spcPct val="20000"/>
        </a:spcBef>
        <a:spcAft>
          <a:spcPct val="0"/>
        </a:spcAft>
        <a:buFont typeface="Arial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19813" indent="-873125" algn="l" defTabSz="3497263" rtl="0" fontAlgn="base">
        <a:spcBef>
          <a:spcPct val="20000"/>
        </a:spcBef>
        <a:spcAft>
          <a:spcPct val="0"/>
        </a:spcAft>
        <a:buFont typeface="Arial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238" indent="-873125" algn="l" defTabSz="3497263" rtl="0" fontAlgn="base">
        <a:spcBef>
          <a:spcPct val="20000"/>
        </a:spcBef>
        <a:spcAft>
          <a:spcPct val="0"/>
        </a:spcAft>
        <a:buFont typeface="Arial" charset="0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34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13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592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4715" indent="-874395" algn="l" defTabSz="3497580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79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58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37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395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274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53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jpg"/><Relationship Id="rId21" Type="http://schemas.openxmlformats.org/officeDocument/2006/relationships/image" Target="../media/image19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9"/>
          <p:cNvSpPr txBox="1">
            <a:spLocks noChangeArrowheads="1"/>
          </p:cNvSpPr>
          <p:nvPr/>
        </p:nvSpPr>
        <p:spPr bwMode="auto">
          <a:xfrm>
            <a:off x="675768" y="15121930"/>
            <a:ext cx="23782587" cy="8117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72372" tIns="36178" rIns="72372" bIns="36178">
            <a:spAutoFit/>
          </a:bodyPr>
          <a:lstStyle/>
          <a:p>
            <a:pPr algn="ctr" defTabSz="725265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GRAPHENE 3D PARTNERS AND EVENTS</a:t>
            </a:r>
            <a:endParaRPr lang="en-US" sz="4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Box 109"/>
          <p:cNvSpPr txBox="1">
            <a:spLocks noChangeArrowheads="1"/>
          </p:cNvSpPr>
          <p:nvPr/>
        </p:nvSpPr>
        <p:spPr bwMode="auto">
          <a:xfrm>
            <a:off x="657436" y="24463332"/>
            <a:ext cx="23781600" cy="811726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372" tIns="36178" rIns="72372" bIns="36178">
            <a:spAutoFit/>
          </a:bodyPr>
          <a:lstStyle/>
          <a:p>
            <a:pPr algn="ctr" defTabSz="725265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GRAPHENE 3D SECONDMENTS AND SEMINARS</a:t>
            </a:r>
            <a:endParaRPr lang="en-US" sz="4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142" name="Group 1141"/>
          <p:cNvGrpSpPr/>
          <p:nvPr/>
        </p:nvGrpSpPr>
        <p:grpSpPr>
          <a:xfrm>
            <a:off x="657436" y="33519624"/>
            <a:ext cx="24091364" cy="2084113"/>
            <a:chOff x="626679" y="33347012"/>
            <a:chExt cx="24091364" cy="2084113"/>
          </a:xfrm>
        </p:grpSpPr>
        <p:pic>
          <p:nvPicPr>
            <p:cNvPr id="1132" name="Picture 11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79" y="33485037"/>
              <a:ext cx="1943592" cy="1912618"/>
            </a:xfrm>
            <a:prstGeom prst="rect">
              <a:avLst/>
            </a:prstGeom>
          </p:spPr>
        </p:pic>
        <p:pic>
          <p:nvPicPr>
            <p:cNvPr id="1133" name="Picture 11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736" y="33485037"/>
              <a:ext cx="2308366" cy="1914993"/>
            </a:xfrm>
            <a:prstGeom prst="rect">
              <a:avLst/>
            </a:prstGeom>
          </p:spPr>
        </p:pic>
        <p:pic>
          <p:nvPicPr>
            <p:cNvPr id="1134" name="Picture 11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6510" y="34509335"/>
              <a:ext cx="3977754" cy="906927"/>
            </a:xfrm>
            <a:prstGeom prst="rect">
              <a:avLst/>
            </a:prstGeom>
          </p:spPr>
        </p:pic>
        <p:pic>
          <p:nvPicPr>
            <p:cNvPr id="1135" name="Picture 11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0966" y="33347012"/>
              <a:ext cx="1875701" cy="2084113"/>
            </a:xfrm>
            <a:prstGeom prst="rect">
              <a:avLst/>
            </a:prstGeom>
          </p:spPr>
        </p:pic>
        <p:pic>
          <p:nvPicPr>
            <p:cNvPr id="1137" name="Picture 11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1446" y="33347012"/>
              <a:ext cx="2296056" cy="2084112"/>
            </a:xfrm>
            <a:prstGeom prst="rect">
              <a:avLst/>
            </a:prstGeom>
          </p:spPr>
        </p:pic>
        <p:pic>
          <p:nvPicPr>
            <p:cNvPr id="1138" name="Picture 11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7468" y="33347012"/>
              <a:ext cx="2148240" cy="2084113"/>
            </a:xfrm>
            <a:prstGeom prst="rect">
              <a:avLst/>
            </a:prstGeom>
          </p:spPr>
        </p:pic>
        <p:pic>
          <p:nvPicPr>
            <p:cNvPr id="1139" name="Picture 11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3733" y="33347012"/>
              <a:ext cx="1873064" cy="2084113"/>
            </a:xfrm>
            <a:prstGeom prst="rect">
              <a:avLst/>
            </a:prstGeom>
          </p:spPr>
        </p:pic>
        <p:pic>
          <p:nvPicPr>
            <p:cNvPr id="1140" name="Picture 11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65949" y="33347012"/>
              <a:ext cx="2002383" cy="2084113"/>
            </a:xfrm>
            <a:prstGeom prst="rect">
              <a:avLst/>
            </a:prstGeom>
          </p:spPr>
        </p:pic>
        <p:pic>
          <p:nvPicPr>
            <p:cNvPr id="1141" name="Picture 114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33932" y="33347013"/>
              <a:ext cx="2084111" cy="2084111"/>
            </a:xfrm>
            <a:prstGeom prst="rect">
              <a:avLst/>
            </a:prstGeom>
          </p:spPr>
        </p:pic>
      </p:grpSp>
      <p:sp>
        <p:nvSpPr>
          <p:cNvPr id="1144" name="TextBox 1143"/>
          <p:cNvSpPr txBox="1"/>
          <p:nvPr/>
        </p:nvSpPr>
        <p:spPr>
          <a:xfrm>
            <a:off x="675768" y="3888682"/>
            <a:ext cx="23782587" cy="446276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6000" dirty="0"/>
              <a:t> </a:t>
            </a:r>
            <a:r>
              <a:rPr 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H2020-MSCA-RISE-2016-734164 Graphene </a:t>
            </a:r>
            <a:r>
              <a:rPr lang="pt-BR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3D</a:t>
            </a:r>
          </a:p>
          <a:p>
            <a:pPr algn="ctr"/>
            <a:r>
              <a:rPr lang="en-US" sz="5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MULTIFUNCTIONAL </a:t>
            </a:r>
            <a:r>
              <a:rPr lang="en-US" sz="5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GRAPHENE-BASED NANOCOMPOSITES</a:t>
            </a:r>
            <a:r>
              <a:rPr lang="en-US" sz="5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WITH ROBUST ELECTROMAGNETIC </a:t>
            </a:r>
            <a:endParaRPr lang="en-US" sz="56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5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THERMAL PROPERTIES</a:t>
            </a:r>
            <a:r>
              <a:rPr lang="en-US" sz="5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FOR </a:t>
            </a:r>
            <a:r>
              <a:rPr lang="en-US" sz="5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US" sz="5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3D-PRINTING </a:t>
            </a:r>
            <a:r>
              <a:rPr lang="en-US" sz="5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</a:t>
            </a:r>
            <a:endParaRPr lang="pt-BR" sz="5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46" name="TextBox 1145"/>
          <p:cNvSpPr txBox="1"/>
          <p:nvPr/>
        </p:nvSpPr>
        <p:spPr>
          <a:xfrm>
            <a:off x="657436" y="16166938"/>
            <a:ext cx="11550908" cy="8064000"/>
          </a:xfrm>
          <a:prstGeom prst="rect">
            <a:avLst/>
          </a:prstGeom>
          <a:gradFill flip="none" rotWithShape="1">
            <a:gsLst>
              <a:gs pos="0">
                <a:srgbClr val="9B3937">
                  <a:shade val="30000"/>
                  <a:satMod val="115000"/>
                </a:srgbClr>
              </a:gs>
              <a:gs pos="50000">
                <a:srgbClr val="9B3937">
                  <a:shade val="67500"/>
                  <a:satMod val="115000"/>
                </a:srgbClr>
              </a:gs>
              <a:gs pos="100000">
                <a:srgbClr val="9B3937">
                  <a:shade val="100000"/>
                  <a:satMod val="115000"/>
                </a:srgbClr>
              </a:gs>
            </a:gsLst>
            <a:lin ang="13500000" scaled="1"/>
            <a:tileRect/>
          </a:gradFill>
          <a:ln w="76200">
            <a:solidFill>
              <a:srgbClr val="34411B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4000" b="1" u="sng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PARTNERS:</a:t>
            </a:r>
          </a:p>
          <a:p>
            <a:pPr marL="457200" indent="-457200">
              <a:lnSpc>
                <a:spcPct val="160000"/>
              </a:lnSpc>
              <a:buClr>
                <a:srgbClr val="CCFF99"/>
              </a:buClr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Institute of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Mechanics - BAS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(Coordinator) –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Bulgaria</a:t>
            </a:r>
          </a:p>
          <a:p>
            <a:pPr marL="457200" indent="-457200">
              <a:lnSpc>
                <a:spcPct val="160000"/>
              </a:lnSpc>
              <a:buClr>
                <a:srgbClr val="CCFF99"/>
              </a:buClr>
              <a:buFont typeface="+mj-lt"/>
              <a:buAutoNum type="arabicPeriod"/>
            </a:pPr>
            <a:r>
              <a:rPr lang="bg-BG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it-I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onsiglio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azionale</a:t>
            </a:r>
            <a:r>
              <a:rPr lang="bg-BG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</a:t>
            </a:r>
            <a:r>
              <a:rPr lang="bg-BG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</a:t>
            </a:r>
            <a:r>
              <a:rPr lang="it-I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icerche</a:t>
            </a:r>
            <a:r>
              <a:rPr lang="bg-BG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IPCB </a:t>
            </a:r>
            <a:r>
              <a:rPr lang="bg-BG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Italy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60000"/>
              </a:lnSpc>
              <a:buClr>
                <a:srgbClr val="CCFF99"/>
              </a:buClr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Narrando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srl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Italy</a:t>
            </a: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60000"/>
              </a:lnSpc>
              <a:buClr>
                <a:srgbClr val="CCFF99"/>
              </a:buClr>
              <a:buFont typeface="+mj-lt"/>
              <a:buAutoNum type="arabicPeriod"/>
            </a:pPr>
            <a:r>
              <a:rPr lang="nl-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Universite de Namur </a:t>
            </a:r>
            <a:r>
              <a:rPr lang="nl-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ASBL </a:t>
            </a:r>
            <a:r>
              <a:rPr lang="nl-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(UNamur) – Belgium</a:t>
            </a:r>
          </a:p>
          <a:p>
            <a:pPr marL="457200" indent="-457200">
              <a:lnSpc>
                <a:spcPct val="160000"/>
              </a:lnSpc>
              <a:buClr>
                <a:srgbClr val="CCFF99"/>
              </a:buClr>
              <a:buFont typeface="+mj-lt"/>
              <a:buAutoNum type="arabicPeriod"/>
            </a:pP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Università degli Studi di Salerno (</a:t>
            </a:r>
            <a:r>
              <a:rPr lang="it-I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UniSa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– Italy</a:t>
            </a:r>
          </a:p>
          <a:p>
            <a:pPr marL="457200" indent="-457200">
              <a:lnSpc>
                <a:spcPct val="160000"/>
              </a:lnSpc>
              <a:buClr>
                <a:srgbClr val="CCFF99"/>
              </a:buClr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Nanotechlab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Ltd. –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Bulgaria</a:t>
            </a:r>
          </a:p>
          <a:p>
            <a:pPr marL="457200" indent="-457200">
              <a:lnSpc>
                <a:spcPct val="160000"/>
              </a:lnSpc>
              <a:buClr>
                <a:srgbClr val="CCFF99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V.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Sukhumi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Inst.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Physics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&amp;Technology – Georgia</a:t>
            </a:r>
          </a:p>
          <a:p>
            <a:pPr marL="457200" indent="-457200">
              <a:lnSpc>
                <a:spcPct val="160000"/>
              </a:lnSpc>
              <a:buClr>
                <a:srgbClr val="CCFF99"/>
              </a:buClr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Institute for Nuclear Problems,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BSU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Belarus</a:t>
            </a:r>
          </a:p>
          <a:p>
            <a:pPr marL="457200" indent="-457200">
              <a:lnSpc>
                <a:spcPct val="160000"/>
              </a:lnSpc>
              <a:buClr>
                <a:srgbClr val="CCFF99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Sichuan University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SKLPME – China</a:t>
            </a:r>
          </a:p>
          <a:p>
            <a:pPr marL="457200" indent="-457200">
              <a:lnSpc>
                <a:spcPct val="160000"/>
              </a:lnSpc>
              <a:buClr>
                <a:srgbClr val="CCFF99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Mack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Graphe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MACKENZIE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Brazil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5768" y="8497194"/>
            <a:ext cx="23782587" cy="6383286"/>
          </a:xfrm>
          <a:prstGeom prst="rect">
            <a:avLst/>
          </a:prstGeom>
          <a:solidFill>
            <a:srgbClr val="002060"/>
          </a:solidFill>
          <a:ln w="57150">
            <a:solidFill>
              <a:srgbClr val="34411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291465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bg-B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Graphene 3D is </a:t>
            </a:r>
            <a:r>
              <a:rPr lang="bg-B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bg-B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EU </a:t>
            </a:r>
            <a:r>
              <a:rPr lang="bg-B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H2020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MSCA-RISE </a:t>
            </a:r>
            <a:r>
              <a:rPr lang="bg-B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48-months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started </a:t>
            </a:r>
            <a:r>
              <a:rPr lang="bg-B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bg-B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01/01/2017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bg-B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coordinat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</a:t>
            </a:r>
            <a:r>
              <a:rPr lang="bg-B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the Institute of Mechanics, Bulgarian Academy of </a:t>
            </a:r>
            <a:r>
              <a:rPr lang="bg-B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Sciences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IMech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-BAS)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bg-B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</a:t>
            </a:r>
            <a:r>
              <a:rPr lang="bg-B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Laboratory on Experimental Micro and Nano Mechanics (OLEM).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R="291465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3600" b="1" u="sng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OBJECTIVES </a:t>
            </a:r>
            <a:r>
              <a:rPr lang="bg-BG" sz="3600" b="1" u="sng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GRAPHENE 3D</a:t>
            </a:r>
            <a:r>
              <a:rPr lang="bg-BG" sz="3200" b="1" u="sng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bg-BG" sz="3200" b="1" u="sng" dirty="0">
              <a:solidFill>
                <a:srgbClr val="CC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291465" lvl="0" indent="-4572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CFF99"/>
              </a:buClr>
              <a:buSzPct val="130000"/>
              <a:buFont typeface="Wingdings" panose="05000000000000000000" pitchFamily="2" charset="2"/>
              <a:buChar char="q"/>
              <a:tabLst>
                <a:tab pos="588010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</a:t>
            </a:r>
            <a:r>
              <a:rPr lang="bg-B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produce</a:t>
            </a:r>
            <a:r>
              <a:rPr lang="bg-B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polymer nanocomposite material, doped by </a:t>
            </a:r>
            <a:r>
              <a:rPr lang="bg-B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graphene </a:t>
            </a:r>
            <a:r>
              <a:rPr lang="bg-B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carbon nanotubes, with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robust </a:t>
            </a:r>
            <a:r>
              <a:rPr lang="bg-B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multifunctional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properties </a:t>
            </a:r>
            <a:r>
              <a:rPr lang="bg-B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bg-B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3D printing </a:t>
            </a:r>
            <a:r>
              <a:rPr lang="bg-B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application.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291465" lvl="0" indent="-457200"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CFF99"/>
              </a:buClr>
              <a:buSzPct val="130000"/>
              <a:buFont typeface="Wingdings" panose="05000000000000000000" pitchFamily="2" charset="2"/>
              <a:buChar char="q"/>
              <a:tabLst>
                <a:tab pos="588010" algn="l"/>
              </a:tabLst>
            </a:pP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</a:t>
            </a:r>
            <a:r>
              <a:rPr lang="bg-B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abricate 3D </a:t>
            </a:r>
            <a:r>
              <a:rPr lang="bg-B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printed cellular structures for power electronics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 </a:t>
            </a:r>
            <a:r>
              <a:rPr lang="bg-B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predefined</a:t>
            </a:r>
            <a:r>
              <a:rPr lang="bg-B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properties (</a:t>
            </a:r>
            <a:r>
              <a:rPr lang="bg-B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electromagnetic </a:t>
            </a:r>
            <a:r>
              <a:rPr lang="bg-B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wave absorption, </a:t>
            </a:r>
            <a:r>
              <a:rPr lang="bg-B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thermal </a:t>
            </a:r>
            <a:r>
              <a:rPr lang="bg-BG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conductivity, mechanical strength and </a:t>
            </a:r>
            <a:r>
              <a:rPr lang="bg-B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lightness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the basis of modeling, simulation and experimental validation</a:t>
            </a:r>
            <a:r>
              <a:rPr lang="bg-B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291465" lvl="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CCFF99"/>
              </a:buClr>
              <a:buSzPct val="130000"/>
              <a:buFont typeface="Wingdings" panose="05000000000000000000" pitchFamily="2" charset="2"/>
              <a:buChar char="q"/>
              <a:tabLst>
                <a:tab pos="588010" algn="l"/>
              </a:tabLst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Create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3200" b="1" dirty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Joint Laboratory on Graphene-Polymer Research”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long-term knowledge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impact.</a:t>
            </a:r>
            <a:endParaRPr lang="bg-BG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13329" y="19956406"/>
            <a:ext cx="4931795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8507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Kick-Off Meeting, 24-25 January 2017, Brussels</a:t>
            </a:r>
            <a:endParaRPr lang="bg-BG" sz="2400" b="1" dirty="0">
              <a:solidFill>
                <a:srgbClr val="18507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4"/>
          <a:stretch/>
        </p:blipFill>
        <p:spPr bwMode="auto">
          <a:xfrm>
            <a:off x="12395573" y="20816263"/>
            <a:ext cx="5648734" cy="349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10287" y="19956406"/>
            <a:ext cx="5184003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8507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MB/MC meeting, 17-21 July 2017, at </a:t>
            </a:r>
            <a:r>
              <a:rPr lang="en-US" sz="2400" b="1" dirty="0" err="1">
                <a:solidFill>
                  <a:srgbClr val="18507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IMech</a:t>
            </a:r>
            <a:r>
              <a:rPr lang="en-US" sz="2400" b="1" dirty="0">
                <a:solidFill>
                  <a:srgbClr val="18507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-BAS, </a:t>
            </a:r>
            <a:r>
              <a:rPr lang="en-US" sz="2400" b="1" dirty="0" smtClean="0">
                <a:solidFill>
                  <a:srgbClr val="18507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Sofia </a:t>
            </a:r>
            <a:endParaRPr lang="bg-BG" sz="2400" b="1" dirty="0">
              <a:solidFill>
                <a:srgbClr val="18507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/>
          <p:cNvPicPr>
            <a:picLocks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" t="5237" r="15623" b="2227"/>
          <a:stretch/>
        </p:blipFill>
        <p:spPr bwMode="auto">
          <a:xfrm>
            <a:off x="18875804" y="20826751"/>
            <a:ext cx="5577168" cy="340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921" y="28947466"/>
            <a:ext cx="5648735" cy="421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9313" y="29023722"/>
            <a:ext cx="5577168" cy="415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2" t="13875" r="2259"/>
          <a:stretch/>
        </p:blipFill>
        <p:spPr bwMode="auto">
          <a:xfrm>
            <a:off x="18785176" y="25856217"/>
            <a:ext cx="5577168" cy="375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" t="11831"/>
          <a:stretch/>
        </p:blipFill>
        <p:spPr bwMode="auto">
          <a:xfrm>
            <a:off x="12803736" y="25926134"/>
            <a:ext cx="5648736" cy="36850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400957" y="16127400"/>
            <a:ext cx="12057398" cy="3708708"/>
          </a:xfrm>
          <a:prstGeom prst="rect">
            <a:avLst/>
          </a:prstGeom>
          <a:blipFill>
            <a:blip r:embed="rId18"/>
            <a:tile tx="0" ty="0" sx="100000" sy="100000" flip="none" algn="tl"/>
          </a:blip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iblet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600" b="1" u="sng" dirty="0" smtClean="0">
              <a:solidFill>
                <a:srgbClr val="9B39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3600" b="1" u="sng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GRAPHENE 3D </a:t>
            </a:r>
            <a:r>
              <a:rPr lang="en-US" sz="3600" b="1" u="sng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WORKSHOPS: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22-26 May 2018 – 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Int. Workshop at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UNamur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Belgium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 May 2018 – Mid-term Review Meeting EC, in Namur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2019 – Training School at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UniSa</a:t>
            </a: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Salerno, Italy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2020 – Final Workshop “H2020 - Graphene 3D”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2"/>
          <a:stretch/>
        </p:blipFill>
        <p:spPr bwMode="auto">
          <a:xfrm>
            <a:off x="703271" y="25558462"/>
            <a:ext cx="11550908" cy="7618578"/>
          </a:xfrm>
          <a:prstGeom prst="rect">
            <a:avLst/>
          </a:prstGeom>
          <a:solidFill>
            <a:schemeClr val="bg2"/>
          </a:solidFill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423" y="33988027"/>
            <a:ext cx="2275135" cy="1440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2" y="216274"/>
            <a:ext cx="23954125" cy="353156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073183" y="1429084"/>
            <a:ext cx="7880292" cy="1523494"/>
          </a:xfrm>
          <a:prstGeom prst="rect">
            <a:avLst/>
          </a:prstGeom>
          <a:blipFill>
            <a:blip r:embed="rId22"/>
            <a:tile tx="0" ty="0" sx="100000" sy="100000" flip="none" algn="tl"/>
          </a:blip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sz="30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ttp</a:t>
            </a:r>
            <a:r>
              <a:rPr lang="en-US" sz="30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://</a:t>
            </a:r>
            <a:r>
              <a:rPr lang="en-US" sz="32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graphene3d.imbm.bas.bg</a:t>
            </a:r>
            <a:r>
              <a:rPr lang="en-US" sz="30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3000" b="1" dirty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000" b="1" dirty="0" smtClean="0">
                <a:solidFill>
                  <a:srgbClr val="00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graphene3d.project@gmail.com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3284</TotalTime>
  <Words>299</Words>
  <Application>Microsoft Office PowerPoint</Application>
  <PresentationFormat>Custom</PresentationFormat>
  <Paragraphs>32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fgh</dc:creator>
  <cp:lastModifiedBy>User</cp:lastModifiedBy>
  <cp:revision>297</cp:revision>
  <dcterms:created xsi:type="dcterms:W3CDTF">2012-05-21T07:50:36Z</dcterms:created>
  <dcterms:modified xsi:type="dcterms:W3CDTF">2018-06-05T08:25:55Z</dcterms:modified>
</cp:coreProperties>
</file>